
<file path=[Content_Types].xml><?xml version="1.0" encoding="utf-8"?>
<Types xmlns="http://schemas.openxmlformats.org/package/2006/content-types">
  <Default Extension="vml" ContentType="application/vnd.openxmlformats-officedocument.vmlDrawing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7" r:id="rId6"/>
    <p:sldId id="259" r:id="rId7"/>
    <p:sldId id="260" r:id="rId8"/>
    <p:sldId id="278" r:id="rId9"/>
    <p:sldId id="261" r:id="rId10"/>
    <p:sldId id="280" r:id="rId11"/>
    <p:sldId id="288" r:id="rId12"/>
    <p:sldId id="289" r:id="rId13"/>
    <p:sldId id="281" r:id="rId14"/>
    <p:sldId id="262" r:id="rId15"/>
    <p:sldId id="282" r:id="rId16"/>
    <p:sldId id="290" r:id="rId17"/>
    <p:sldId id="283" r:id="rId18"/>
    <p:sldId id="291" r:id="rId19"/>
    <p:sldId id="293" r:id="rId20"/>
    <p:sldId id="263" r:id="rId21"/>
    <p:sldId id="264" r:id="rId22"/>
    <p:sldId id="265" r:id="rId23"/>
    <p:sldId id="292" r:id="rId24"/>
    <p:sldId id="267" r:id="rId25"/>
    <p:sldId id="285" r:id="rId26"/>
    <p:sldId id="294" r:id="rId27"/>
    <p:sldId id="269" r:id="rId28"/>
    <p:sldId id="287" r:id="rId29"/>
    <p:sldId id="295" r:id="rId30"/>
    <p:sldId id="275" r:id="rId31"/>
    <p:sldId id="276" r:id="rId32"/>
    <p:sldId id="277" r:id="rId33"/>
    <p:sldId id="273" r:id="rId34"/>
    <p:sldId id="274" r:id="rId35"/>
  </p:sldIdLst>
  <p:sldSz cx="10693400" cy="7560945"/>
  <p:notesSz cx="6668770" cy="9928225"/>
  <p:embeddedFontLst>
    <p:embeddedFont>
      <p:font typeface="SimSun" panose="02010600030101010101" pitchFamily="2" charset="-122"/>
      <p:regular r:id="rId39"/>
    </p:embeddedFont>
    <p:embeddedFont>
      <p:font typeface="Calibri" panose="020F0502020204030204"/>
      <p:regular r:id="rId40"/>
      <p:bold r:id="rId41"/>
      <p:italic r:id="rId42"/>
      <p:boldItalic r:id="rId43"/>
    </p:embeddedFont>
    <p:embeddedFont>
      <p:font typeface="Arial Black" panose="020B0A04020102020204"/>
      <p:bold r:id="rId44"/>
    </p:embeddedFont>
    <p:embeddedFont>
      <p:font typeface="Arial Black" panose="020B0A04020102020204" pitchFamily="34" charset="0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299" userDrawn="1">
          <p15:clr>
            <a:srgbClr val="A4A3A4"/>
          </p15:clr>
        </p15:guide>
        <p15:guide id="2" pos="2864" userDrawn="1">
          <p15:clr>
            <a:srgbClr val="A4A3A4"/>
          </p15:clr>
        </p15:guide>
        <p15:guide id="3" orient="horz" pos="2556" userDrawn="1">
          <p15:clr>
            <a:srgbClr val="A4A3A4"/>
          </p15:clr>
        </p15:guide>
        <p15:guide id="4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78" y="90"/>
      </p:cViewPr>
      <p:guideLst>
        <p:guide orient="horz" pos="2299"/>
        <p:guide pos="2864"/>
        <p:guide orient="horz" pos="2556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75.wmf"/><Relationship Id="rId8" Type="http://schemas.openxmlformats.org/officeDocument/2006/relationships/image" Target="../media/image74.wmf"/><Relationship Id="rId7" Type="http://schemas.openxmlformats.org/officeDocument/2006/relationships/image" Target="../media/image73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ий образ слайда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 panose="020B0A04020102020204"/>
              <a:buNone/>
              <a:defRPr sz="5500" b="1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Заголовок раздела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 panose="020F0502020204030204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Два объекта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Сравнение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Только заголовок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Объект с подписью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 panose="020F0502020204030204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/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Рисунок с подписью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 panose="020F0502020204030204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Заголовок и вертикальный текст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Вертикальный заголовок и текст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 panose="020B0A04020102020204"/>
              <a:buNone/>
              <a:defRPr sz="5000" b="1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  <a:defRPr sz="41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/>
              <a:buNone/>
            </a:pPr>
            <a:endParaRPr sz="21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/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Титульный слайд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 panose="020F0502020204030204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Заголовок и объект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 panose="020F0502020204030204"/>
              <a:buNone/>
              <a:defRPr sz="3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/>
              <a:buChar char="•"/>
              <a:defRPr sz="17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1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hyperlink" Target="360%20Extreme%20Browser.lnk" TargetMode="External"/><Relationship Id="rId2" Type="http://schemas.openxmlformats.org/officeDocument/2006/relationships/hyperlink" Target="https://urait.ru/bcode/518499" TargetMode="External"/><Relationship Id="rId1" Type="http://schemas.openxmlformats.org/officeDocument/2006/relationships/hyperlink" Target="https://urait.ru/bcode/514585" TargetMode="Externa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file:///C:\Users\&#1058;&#1086;&#1083;&#1080;&#1082;\Desktop\1.5git.docx" TargetMode="External"/><Relationship Id="rId8" Type="http://schemas.openxmlformats.org/officeDocument/2006/relationships/image" Target="../media/image70.wmf"/><Relationship Id="rId7" Type="http://schemas.openxmlformats.org/officeDocument/2006/relationships/oleObject" Target="file:///C:\Users\&#1058;&#1086;&#1083;&#1080;&#1082;\Desktop\1.4git.docx" TargetMode="External"/><Relationship Id="rId6" Type="http://schemas.openxmlformats.org/officeDocument/2006/relationships/image" Target="../media/image69.wmf"/><Relationship Id="rId5" Type="http://schemas.openxmlformats.org/officeDocument/2006/relationships/oleObject" Target="file:///C:\Users\&#1058;&#1086;&#1083;&#1080;&#1082;\Desktop\1.3git.docx" TargetMode="External"/><Relationship Id="rId4" Type="http://schemas.openxmlformats.org/officeDocument/2006/relationships/image" Target="../media/image68.wmf"/><Relationship Id="rId3" Type="http://schemas.openxmlformats.org/officeDocument/2006/relationships/oleObject" Target="file:///C:\Users\&#1058;&#1086;&#1083;&#1080;&#1082;\Desktop\1.2git.docx" TargetMode="External"/><Relationship Id="rId21" Type="http://schemas.openxmlformats.org/officeDocument/2006/relationships/notesSlide" Target="../notesSlides/notesSlide22.xml"/><Relationship Id="rId20" Type="http://schemas.openxmlformats.org/officeDocument/2006/relationships/vmlDrawing" Target="../drawings/vmlDrawing1.vml"/><Relationship Id="rId2" Type="http://schemas.openxmlformats.org/officeDocument/2006/relationships/image" Target="../media/image67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75.wmf"/><Relationship Id="rId17" Type="http://schemas.openxmlformats.org/officeDocument/2006/relationships/oleObject" Target="file:///C:\Users\&#1058;&#1086;&#1083;&#1080;&#1082;\Desktop\1.9git.docx" TargetMode="External"/><Relationship Id="rId16" Type="http://schemas.openxmlformats.org/officeDocument/2006/relationships/image" Target="../media/image74.wmf"/><Relationship Id="rId15" Type="http://schemas.openxmlformats.org/officeDocument/2006/relationships/oleObject" Target="file:///C:\Users\&#1058;&#1086;&#1083;&#1080;&#1082;\Desktop\1.8git.docx" TargetMode="External"/><Relationship Id="rId14" Type="http://schemas.openxmlformats.org/officeDocument/2006/relationships/image" Target="../media/image73.wmf"/><Relationship Id="rId13" Type="http://schemas.openxmlformats.org/officeDocument/2006/relationships/oleObject" Target="file:///C:\Users\&#1058;&#1086;&#1083;&#1080;&#1082;\Desktop\1.7git.docx" TargetMode="External"/><Relationship Id="rId12" Type="http://schemas.openxmlformats.org/officeDocument/2006/relationships/image" Target="../media/image72.wmf"/><Relationship Id="rId11" Type="http://schemas.openxmlformats.org/officeDocument/2006/relationships/oleObject" Target="file:///C:\Users\&#1058;&#1086;&#1083;&#1080;&#1082;\Desktop\1.6git.docx" TargetMode="External"/><Relationship Id="rId10" Type="http://schemas.openxmlformats.org/officeDocument/2006/relationships/image" Target="../media/image71.wmf"/><Relationship Id="rId1" Type="http://schemas.openxmlformats.org/officeDocument/2006/relationships/oleObject" Target="file:///C:\Users\&#1058;&#1086;&#1083;&#1080;&#1082;\Desktop\1.1git.docx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635" y="2107565"/>
            <a:ext cx="10693400" cy="426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 panose="020B0A04020102020204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в период с «25» мая 2025 г. по «07» июня 2025 г.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 panose="020B0604020202020204"/>
              <a:buNone/>
            </a:pPr>
            <a:endParaRPr sz="10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 panose="020B0604020202020204"/>
              <a:buNone/>
            </a:pP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ФИО обучающегося: </a:t>
            </a:r>
            <a:r>
              <a:rPr lang="ru-RU" sz="2000" b="0" i="0" u="sng" strike="noStrike" cap="none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Панцулая Темур Генадьевич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 panose="020B0604020202020204"/>
              <a:buNone/>
            </a:pP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Группа: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ru-RU" altLang="en-US" sz="2000" b="0" i="0" u="sng" strike="noStrike" cap="none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ДКИП_205 ПРОГ</a:t>
            </a:r>
            <a:endParaRPr lang="ru-RU" altLang="en-US" sz="2000" b="0" i="0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 panose="020B0604020202020204"/>
              <a:buNone/>
            </a:pPr>
            <a:r>
              <a:rPr lang="ru-RU" sz="20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ФИО Руководителя: </a:t>
            </a:r>
            <a:r>
              <a:rPr lang="ru-RU" sz="2000" b="0" i="0" u="sng" strike="noStrike" cap="none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Сибирёв Иван Валерьевич</a:t>
            </a:r>
            <a:endParaRPr sz="1400" b="0" i="0" u="none" strike="noStrike" cap="none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 panose="020B0604020202020204"/>
              <a:buNone/>
            </a:pPr>
            <a:endParaRPr sz="2200" b="0" i="1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 panose="020B0604020202020204"/>
              <a:buNone/>
            </a:pPr>
            <a:endParaRPr sz="1000" b="1" i="0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</a:pPr>
            <a:endParaRPr sz="800" b="0" i="0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 panose="020B0604020202020204"/>
              <a:buNone/>
            </a:pPr>
            <a:endParaRPr sz="800" b="0" i="1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panose="020B0604020202020204" pitchFamily="34" charset="0"/>
              </a:rPr>
              <a:t>Факультет Информационных технологий</a:t>
            </a:r>
            <a:endParaRPr lang="ru-RU" altLang="ru-RU" sz="1400" b="1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panose="020B0604020202020204" pitchFamily="34" charset="0"/>
              </a:rPr>
              <a:t>Кафедра Цифровой экономики</a:t>
            </a:r>
            <a:endParaRPr lang="ru-RU" altLang="ru-RU" sz="14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2673" y="277843"/>
            <a:ext cx="9687193" cy="1134745"/>
          </a:xfrm>
        </p:spPr>
        <p:txBody>
          <a:bodyPr/>
          <a:lstStyle/>
          <a:p>
            <a:r>
              <a:rPr lang="ru-RU" altLang="en-US"/>
              <a:t>Переходим к индексации,коммиту и т.д.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35" y="2380615"/>
            <a:ext cx="10693400" cy="4189730"/>
          </a:xfrm>
        </p:spPr>
        <p:txBody>
          <a:bodyPr/>
          <a:lstStyle/>
          <a:p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>
          <a:xfrm>
            <a:off x="635" y="1779905"/>
            <a:ext cx="10692130" cy="480060"/>
          </a:xfrm>
        </p:spPr>
        <p:txBody>
          <a:bodyPr/>
          <a:lstStyle/>
          <a:p>
            <a:pPr algn="ctr"/>
            <a:r>
              <a:rPr lang="ru-RU" altLang="en-US">
                <a:solidFill>
                  <a:schemeClr val="tx1"/>
                </a:solidFill>
              </a:rPr>
              <a:t>Скриншоты </a:t>
            </a:r>
            <a:r>
              <a:rPr lang="en-US" altLang="en-US">
                <a:solidFill>
                  <a:schemeClr val="tx1"/>
                </a:solidFill>
              </a:rPr>
              <a:t>Индексаци</a:t>
            </a:r>
            <a:r>
              <a:rPr lang="ru-RU" altLang="en-US">
                <a:solidFill>
                  <a:schemeClr val="tx1"/>
                </a:solidFill>
              </a:rPr>
              <a:t>и и </a:t>
            </a:r>
            <a:r>
              <a:rPr lang="en-US" altLang="en-US">
                <a:solidFill>
                  <a:schemeClr val="tx1"/>
                </a:solidFill>
              </a:rPr>
              <a:t>коммит</a:t>
            </a:r>
            <a:r>
              <a:rPr lang="ru-RU" altLang="en-US">
                <a:solidFill>
                  <a:schemeClr val="tx1"/>
                </a:solidFill>
              </a:rPr>
              <a:t>а</a:t>
            </a:r>
            <a:endParaRPr lang="ru-RU" altLang="en-US">
              <a:solidFill>
                <a:schemeClr val="tx1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2380615"/>
            <a:ext cx="5082540" cy="225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45" y="2380615"/>
            <a:ext cx="5494020" cy="225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90" y="4759960"/>
            <a:ext cx="5934710" cy="1802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2765" y="161925"/>
            <a:ext cx="9686925" cy="1250950"/>
          </a:xfrm>
        </p:spPr>
        <p:txBody>
          <a:bodyPr>
            <a:noAutofit/>
          </a:bodyPr>
          <a:lstStyle/>
          <a:p>
            <a:r>
              <a:rPr lang="ru-RU" altLang="en-US"/>
              <a:t>Переходим к истории </a:t>
            </a:r>
            <a:r>
              <a:rPr lang="en-US" altLang="ru-RU"/>
              <a:t>git </a:t>
            </a:r>
            <a:r>
              <a:rPr lang="ru-RU" altLang="en-US"/>
              <a:t>и её выводу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35" y="2380615"/>
            <a:ext cx="10693400" cy="4189730"/>
          </a:xfrm>
        </p:spPr>
        <p:txBody>
          <a:bodyPr/>
          <a:lstStyle/>
          <a:p>
            <a:pPr marL="76200" indent="0">
              <a:buNone/>
            </a:pP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>
          <a:xfrm>
            <a:off x="635" y="1779905"/>
            <a:ext cx="10692130" cy="480060"/>
          </a:xfrm>
        </p:spPr>
        <p:txBody>
          <a:bodyPr/>
          <a:lstStyle/>
          <a:p>
            <a:pPr algn="ctr"/>
            <a:r>
              <a:rPr lang="ru-RU" altLang="en-US">
                <a:solidFill>
                  <a:schemeClr val="tx1"/>
                </a:solidFill>
                <a:sym typeface="+mn-ea"/>
              </a:rPr>
              <a:t>История и её выводы.</a:t>
            </a:r>
            <a:endParaRPr lang="ru-RU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1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2380615"/>
            <a:ext cx="10692765" cy="37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35" y="6109970"/>
            <a:ext cx="106921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66700">
              <a:lnSpc>
                <a:spcPct val="150000"/>
              </a:lnSpc>
            </a:pPr>
            <a:r>
              <a:rPr lang="en-US" altLang="zh-CN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Рисунок 1</a:t>
            </a:r>
            <a:r>
              <a:rPr lang="ru-RU" altLang="en-US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2</a:t>
            </a:r>
            <a:r>
              <a:rPr lang="en-US" altLang="zh-CN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 - Просмотр истории изменений</a:t>
            </a:r>
            <a:r>
              <a:rPr lang="ru-RU" altLang="en-US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 и </a:t>
            </a:r>
            <a:r>
              <a:rPr lang="en-US" altLang="en-US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вариант</a:t>
            </a:r>
            <a:r>
              <a:rPr lang="ru-RU" altLang="en-US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ы</a:t>
            </a:r>
            <a:r>
              <a:rPr lang="en-US" altLang="ru-RU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 </a:t>
            </a:r>
            <a:r>
              <a:rPr lang="en-US" altLang="en-US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вывода</a:t>
            </a:r>
            <a:r>
              <a:rPr lang="en-US" altLang="ru-RU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 </a:t>
            </a:r>
            <a:r>
              <a:rPr lang="en-US" altLang="en-US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истории</a:t>
            </a:r>
            <a:r>
              <a:rPr lang="en-US" altLang="ru-RU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 </a:t>
            </a:r>
            <a:r>
              <a:rPr lang="en-US" altLang="en-US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изменений</a:t>
            </a:r>
            <a:endParaRPr lang="en-US" altLang="en-US" sz="1600">
              <a:solidFill>
                <a:srgbClr val="0C0C0C"/>
              </a:solidFill>
              <a:latin typeface="Times New Roman" panose="02020603050405020304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2613dc383_0_6"/>
          <p:cNvSpPr txBox="1"/>
          <p:nvPr/>
        </p:nvSpPr>
        <p:spPr>
          <a:xfrm>
            <a:off x="0" y="5986145"/>
            <a:ext cx="10694035" cy="5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719455" algn="ctr">
              <a:buSzPts val="2000"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Рисунок 13 - С</a:t>
            </a: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криншоты истории </a:t>
            </a:r>
            <a:r>
              <a:rPr lang="ru-RU" sz="16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коммитов</a:t>
            </a: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проекта, </a:t>
            </a:r>
            <a:r>
              <a:rPr lang="ru-RU" sz="1600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алиасов</a:t>
            </a:r>
            <a:r>
              <a:rPr lang="ru-RU" sz="16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и удаление тега.</a:t>
            </a:r>
            <a:endParaRPr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lvl="0" indent="719455" algn="just">
              <a:buSzPts val="2000"/>
            </a:pPr>
            <a:endParaRPr lang="ru-RU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g2c2613dc383_0_6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Просмотр алиасов,история коммитов,уадления тега и команды для них воспроизведения в консоли </a:t>
            </a:r>
            <a:r>
              <a:rPr lang="en-US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Git Bash</a:t>
            </a:r>
            <a:endParaRPr lang="en-US"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1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03400"/>
            <a:ext cx="5220335" cy="28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3120"/>
            <a:ext cx="5220335" cy="134239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430" y="4643120"/>
            <a:ext cx="5348605" cy="1343025"/>
          </a:xfrm>
          <a:prstGeom prst="rect">
            <a:avLst/>
          </a:prstGeom>
        </p:spPr>
      </p:pic>
      <p:pic>
        <p:nvPicPr>
          <p:cNvPr id="41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430" y="1789430"/>
            <a:ext cx="5347970" cy="285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2673" y="277843"/>
            <a:ext cx="9687193" cy="1134745"/>
          </a:xfrm>
        </p:spPr>
        <p:txBody>
          <a:bodyPr/>
          <a:lstStyle/>
          <a:p>
            <a:r>
              <a:rPr lang="ru-RU" altLang="en-US"/>
              <a:t>Переходм в коммиты и действие над ними,каталог </a:t>
            </a:r>
            <a:r>
              <a:rPr lang="en-US" altLang="en-US"/>
              <a:t>git</a:t>
            </a:r>
            <a:r>
              <a:rPr lang="ru-RU" altLang="en-US"/>
              <a:t>.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35" y="1870710"/>
            <a:ext cx="10691495" cy="4685030"/>
          </a:xfrm>
        </p:spPr>
        <p:txBody>
          <a:bodyPr/>
          <a:lstStyle/>
          <a:p>
            <a:pPr marL="76200" indent="0">
              <a:buNone/>
            </a:pP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>
          <a:xfrm>
            <a:off x="1270" y="6102350"/>
            <a:ext cx="10692130" cy="453390"/>
          </a:xfrm>
        </p:spPr>
        <p:txBody>
          <a:bodyPr/>
          <a:lstStyle/>
          <a:p>
            <a:pPr algn="ctr"/>
            <a:r>
              <a:rPr lang="ru-RU" altLang="en-US" sz="1600" b="0">
                <a:solidFill>
                  <a:schemeClr val="tx1"/>
                </a:solidFill>
              </a:rPr>
              <a:t>рисунок 14 - </a:t>
            </a:r>
            <a:r>
              <a:rPr lang="en-US" altLang="en-US" sz="1600" b="0">
                <a:solidFill>
                  <a:schemeClr val="tx1"/>
                </a:solidFill>
              </a:rPr>
              <a:t>Внесение</a:t>
            </a:r>
            <a:r>
              <a:rPr lang="en-US" altLang="ru-RU" sz="1600" b="0">
                <a:solidFill>
                  <a:schemeClr val="tx1"/>
                </a:solidFill>
              </a:rPr>
              <a:t> </a:t>
            </a:r>
            <a:r>
              <a:rPr lang="en-US" altLang="en-US" sz="1600" b="0">
                <a:solidFill>
                  <a:schemeClr val="tx1"/>
                </a:solidFill>
              </a:rPr>
              <a:t>изменений</a:t>
            </a:r>
            <a:r>
              <a:rPr lang="en-US" altLang="ru-RU" sz="1600" b="0">
                <a:solidFill>
                  <a:schemeClr val="tx1"/>
                </a:solidFill>
              </a:rPr>
              <a:t> </a:t>
            </a:r>
            <a:r>
              <a:rPr lang="en-US" altLang="en-US" sz="1600" b="0">
                <a:solidFill>
                  <a:schemeClr val="tx1"/>
                </a:solidFill>
              </a:rPr>
              <a:t>в</a:t>
            </a:r>
            <a:r>
              <a:rPr lang="en-US" altLang="ru-RU" sz="1600" b="0">
                <a:solidFill>
                  <a:schemeClr val="tx1"/>
                </a:solidFill>
              </a:rPr>
              <a:t> </a:t>
            </a:r>
            <a:r>
              <a:rPr lang="en-US" altLang="en-US" sz="1600" b="0">
                <a:solidFill>
                  <a:schemeClr val="tx1"/>
                </a:solidFill>
              </a:rPr>
              <a:t>коммиты</a:t>
            </a:r>
            <a:r>
              <a:rPr lang="ru-RU" altLang="en-US" sz="1600" b="0">
                <a:solidFill>
                  <a:schemeClr val="tx1"/>
                </a:solidFill>
              </a:rPr>
              <a:t>,перемещение файлов,каталог </a:t>
            </a:r>
            <a:r>
              <a:rPr lang="en-US" altLang="en-US" sz="1600" b="0">
                <a:solidFill>
                  <a:schemeClr val="tx1"/>
                </a:solidFill>
              </a:rPr>
              <a:t>git</a:t>
            </a:r>
            <a:endParaRPr lang="en-US" altLang="en-US" sz="1600" b="0">
              <a:solidFill>
                <a:schemeClr val="tx1"/>
              </a:solidFill>
            </a:endParaRPr>
          </a:p>
        </p:txBody>
      </p:sp>
      <p:pic>
        <p:nvPicPr>
          <p:cNvPr id="18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1870710"/>
            <a:ext cx="4765675" cy="324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70" y="5162550"/>
            <a:ext cx="6650990" cy="86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55" y="1870710"/>
            <a:ext cx="549338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2673" y="277843"/>
            <a:ext cx="9687193" cy="1134745"/>
          </a:xfrm>
        </p:spPr>
        <p:txBody>
          <a:bodyPr/>
          <a:lstStyle/>
          <a:p>
            <a:r>
              <a:rPr lang="ru-RU" altLang="en-US"/>
              <a:t>Переходм в коммиты и действие над ними,каталог </a:t>
            </a:r>
            <a:r>
              <a:rPr lang="en-US" altLang="en-US"/>
              <a:t>git</a:t>
            </a:r>
            <a:r>
              <a:rPr lang="ru-RU" altLang="en-US"/>
              <a:t>.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35" y="1870710"/>
            <a:ext cx="10691495" cy="4685030"/>
          </a:xfrm>
        </p:spPr>
        <p:txBody>
          <a:bodyPr/>
          <a:lstStyle/>
          <a:p>
            <a:pPr marL="76200" indent="0">
              <a:buNone/>
            </a:pP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>
          <a:xfrm>
            <a:off x="30480" y="5213350"/>
            <a:ext cx="10692130" cy="453390"/>
          </a:xfrm>
        </p:spPr>
        <p:txBody>
          <a:bodyPr/>
          <a:lstStyle/>
          <a:p>
            <a:pPr algn="ctr"/>
            <a:r>
              <a:rPr lang="ru-RU" altLang="en-US" sz="1600" b="0">
                <a:solidFill>
                  <a:schemeClr val="tx1"/>
                </a:solidFill>
              </a:rPr>
              <a:t>рисунок 15 - каталог </a:t>
            </a:r>
            <a:r>
              <a:rPr lang="en-US" altLang="en-US" sz="1600" b="0">
                <a:solidFill>
                  <a:schemeClr val="tx1"/>
                </a:solidFill>
              </a:rPr>
              <a:t>git</a:t>
            </a:r>
            <a:r>
              <a:rPr lang="ru-RU" altLang="en-US" sz="1600" b="0">
                <a:solidFill>
                  <a:schemeClr val="tx1"/>
                </a:solidFill>
              </a:rPr>
              <a:t> и работа с его объектами</a:t>
            </a:r>
            <a:endParaRPr lang="ru-RU" altLang="en-US" sz="1600" b="0">
              <a:solidFill>
                <a:schemeClr val="tx1"/>
              </a:solidFill>
            </a:endParaRPr>
          </a:p>
        </p:txBody>
      </p:sp>
      <p:pic>
        <p:nvPicPr>
          <p:cNvPr id="28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70710"/>
            <a:ext cx="5268595" cy="334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305" y="1870075"/>
            <a:ext cx="520319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420" y="-635"/>
            <a:ext cx="10507980" cy="1751330"/>
          </a:xfrm>
        </p:spPr>
        <p:txBody>
          <a:bodyPr>
            <a:noAutofit/>
          </a:bodyPr>
          <a:lstStyle/>
          <a:p>
            <a:pPr algn="ctr"/>
            <a:r>
              <a:rPr lang="ru-RU" altLang="en-US" sz="3600"/>
              <a:t>Переходим в ветки и действия над ними (слияния,конфликты,разрешения)</a:t>
            </a:r>
            <a:endParaRPr lang="ru-RU" altLang="en-US" sz="360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0" y="1750695"/>
            <a:ext cx="10692765" cy="4384675"/>
          </a:xfrm>
        </p:spPr>
        <p:txBody>
          <a:bodyPr/>
          <a:lstStyle/>
          <a:p>
            <a:pPr marL="76200" indent="0">
              <a:buNone/>
            </a:pP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>
          <a:xfrm>
            <a:off x="0" y="6280150"/>
            <a:ext cx="10693400" cy="308610"/>
          </a:xfrm>
        </p:spPr>
        <p:txBody>
          <a:bodyPr>
            <a:normAutofit fontScale="42500" lnSpcReduction="20000"/>
          </a:bodyPr>
          <a:lstStyle/>
          <a:p>
            <a:pPr algn="ctr"/>
            <a:r>
              <a:rPr lang="ru-RU" altLang="en-US" b="0">
                <a:solidFill>
                  <a:schemeClr val="tx1"/>
                </a:solidFill>
                <a:sym typeface="+mn-ea"/>
              </a:rPr>
              <a:t>рисунок 16 - </a:t>
            </a:r>
            <a:r>
              <a:rPr lang="ru-RU" b="0">
                <a:solidFill>
                  <a:schemeClr val="tx1"/>
                </a:solidFill>
                <a:sym typeface="+mn-ea"/>
              </a:rPr>
              <a:t>слияние,конфликты и разрешения веток</a:t>
            </a:r>
            <a:endParaRPr lang="ru-RU" b="0"/>
          </a:p>
        </p:txBody>
      </p:sp>
      <p:pic>
        <p:nvPicPr>
          <p:cNvPr id="10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8135"/>
            <a:ext cx="3195320" cy="167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775" y="1588135"/>
            <a:ext cx="3351530" cy="166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760" y="1672590"/>
            <a:ext cx="3101975" cy="169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" y="3281045"/>
            <a:ext cx="3168650" cy="16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Изображение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655" y="3281045"/>
            <a:ext cx="3343910" cy="164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Изображение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445" y="3284220"/>
            <a:ext cx="3331210" cy="163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Изображение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" y="4912995"/>
            <a:ext cx="5431790" cy="1350645"/>
          </a:xfrm>
          <a:prstGeom prst="rect">
            <a:avLst/>
          </a:prstGeom>
        </p:spPr>
      </p:pic>
      <p:pic>
        <p:nvPicPr>
          <p:cNvPr id="44" name="Изображение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460" y="4912995"/>
            <a:ext cx="5234940" cy="1350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5420" y="-635"/>
            <a:ext cx="10507980" cy="1751330"/>
          </a:xfrm>
        </p:spPr>
        <p:txBody>
          <a:bodyPr>
            <a:noAutofit/>
          </a:bodyPr>
          <a:lstStyle/>
          <a:p>
            <a:pPr algn="ctr"/>
            <a:r>
              <a:rPr lang="ru-RU" altLang="en-US" sz="3600">
                <a:sym typeface="+mn-ea"/>
              </a:rPr>
              <a:t>Переходим в с</a:t>
            </a:r>
            <a:r>
              <a:rPr lang="ru-RU" altLang="en-US" sz="3600"/>
              <a:t>брос ,п</a:t>
            </a:r>
            <a:r>
              <a:rPr lang="en-US" altLang="en-US" sz="3600"/>
              <a:t>еребазирование</a:t>
            </a:r>
            <a:r>
              <a:rPr lang="ru-RU" altLang="en-US" sz="3600"/>
              <a:t>,слияние веток и клонирование репозиториев</a:t>
            </a:r>
            <a:endParaRPr lang="ru-RU" altLang="en-US" sz="360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0" y="1750695"/>
            <a:ext cx="10692765" cy="4384675"/>
          </a:xfrm>
        </p:spPr>
        <p:txBody>
          <a:bodyPr/>
          <a:lstStyle/>
          <a:p>
            <a:pPr marL="76200" indent="0">
              <a:buNone/>
            </a:pP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>
          <a:xfrm>
            <a:off x="0" y="6280150"/>
            <a:ext cx="10693400" cy="308610"/>
          </a:xfrm>
        </p:spPr>
        <p:txBody>
          <a:bodyPr>
            <a:noAutofit/>
          </a:bodyPr>
          <a:lstStyle/>
          <a:p>
            <a:pPr algn="ctr"/>
            <a:r>
              <a:rPr lang="ru-RU" altLang="en-US" sz="1600" b="0">
                <a:solidFill>
                  <a:schemeClr val="tx1"/>
                </a:solidFill>
                <a:sym typeface="+mn-ea"/>
              </a:rPr>
              <a:t>рисунок 17 - сброс ,п</a:t>
            </a:r>
            <a:r>
              <a:rPr lang="en-US" altLang="en-US" sz="1600" b="0">
                <a:solidFill>
                  <a:schemeClr val="tx1"/>
                </a:solidFill>
                <a:sym typeface="+mn-ea"/>
              </a:rPr>
              <a:t>еребазирование</a:t>
            </a:r>
            <a:r>
              <a:rPr lang="ru-RU" altLang="en-US" sz="1600" b="0">
                <a:solidFill>
                  <a:schemeClr val="tx1"/>
                </a:solidFill>
                <a:sym typeface="+mn-ea"/>
              </a:rPr>
              <a:t>,слияние веток и клонирование репозиториев</a:t>
            </a:r>
            <a:endParaRPr lang="ru-RU" altLang="en-US" sz="1600" b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50695"/>
            <a:ext cx="5032375" cy="231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340"/>
            <a:ext cx="5032375" cy="204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50" y="1750695"/>
            <a:ext cx="5375910" cy="4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-635" y="6236335"/>
            <a:ext cx="10694035" cy="40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719455" algn="ctr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рисунок 18 - работа в 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Bash</a:t>
            </a: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ru-RU" sz="20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17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64030"/>
            <a:ext cx="5212080" cy="24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5" y="1764030"/>
            <a:ext cx="5346065" cy="242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60" y="4226560"/>
            <a:ext cx="5212715" cy="1969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-635" y="6236335"/>
            <a:ext cx="10694035" cy="40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719455" algn="just">
              <a:buSzPts val="2000"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Продолжаем работать в консоли </a:t>
            </a:r>
            <a:r>
              <a:rPr lang="en-US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Git Bash</a:t>
            </a:r>
            <a:endParaRPr lang="en-US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3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802447"/>
            <a:ext cx="5922010" cy="33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5220335"/>
            <a:ext cx="5922010" cy="81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6121717"/>
            <a:ext cx="5930900" cy="4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2613dc383_0_32"/>
          <p:cNvSpPr txBox="1"/>
          <p:nvPr/>
        </p:nvSpPr>
        <p:spPr>
          <a:xfrm>
            <a:off x="368300" y="1923415"/>
            <a:ext cx="10324465" cy="3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719455" algn="just">
              <a:buSzPts val="2000"/>
            </a:pP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Рисунок 19 - создание ветки, просмотр ветки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style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разрешения конфликтов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g2c2613dc383_0_3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2327910"/>
            <a:ext cx="4935220" cy="267017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" y="5071745"/>
            <a:ext cx="8160385" cy="235140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130" y="2327910"/>
            <a:ext cx="5462270" cy="26701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795"/>
            <a:ext cx="10693400" cy="478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lnSpcReduction="10000"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Я, Панцулая Темур Генадьевич, проходил учебную практику в лабораторных условиях на базе Университета «Синергия». 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выполнении индивидуального задания по практике решал кейс № 1  по интеграции</a:t>
            </a:r>
            <a:r>
              <a:rPr lang="en-US" alt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ru-RU" alt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«Разработка продукта с использованием контроля версий </a:t>
            </a:r>
            <a:r>
              <a:rPr lang="en-US" alt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ru-RU" alt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»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Перед началом практики: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• Принял участие в организационном собрании по практике.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• Ознакомился с комплектом шаблонов отчетной документации по практике.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• Уточнил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Требования к внешнему виду: опрятный внешний вид,деловой костюм или классика.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График работы: каждый день с 26.05.2025 по 07.05.2025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Круг обязанностей: студент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Доступ к данным: студент</a:t>
            </a: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270"/>
            <a:ext cx="9687193" cy="41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63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763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13dc383_0_45"/>
          <p:cNvSpPr txBox="1"/>
          <p:nvPr/>
        </p:nvSpPr>
        <p:spPr>
          <a:xfrm>
            <a:off x="0" y="6122035"/>
            <a:ext cx="1069276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719455" algn="ctr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рисунок 20 - 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скриншот удаленных веток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5" name="Google Shape;225;g2c2613dc383_0_4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27835"/>
            <a:ext cx="10693400" cy="439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368272" y="1845425"/>
            <a:ext cx="9914979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455" algn="ctr">
              <a:buSzPts val="2000"/>
            </a:pP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криншот файла конфигурации.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51735"/>
            <a:ext cx="10676255" cy="4183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613dc383_0_94"/>
          <p:cNvSpPr txBox="1"/>
          <p:nvPr/>
        </p:nvSpPr>
        <p:spPr>
          <a:xfrm>
            <a:off x="0" y="5614035"/>
            <a:ext cx="10692765" cy="64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719455" algn="ctr">
              <a:buSzPts val="2000"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Рисунок 21 - 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скриншот отправки изменений в удаленный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репозиторий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1" name="Google Shape;241;g2c2613dc383_0_9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13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97685"/>
            <a:ext cx="10692765" cy="38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650" y="205105"/>
            <a:ext cx="10573385" cy="1255395"/>
          </a:xfrm>
        </p:spPr>
        <p:txBody>
          <a:bodyPr wrap="square">
            <a:noAutofit/>
          </a:bodyPr>
          <a:lstStyle/>
          <a:p>
            <a:r>
              <a:rPr lang="ru-RU" altLang="ru-RU"/>
              <a:t>Работа с удалённым репозиторием</a:t>
            </a:r>
            <a:endParaRPr lang="ru-RU" altLang="ru-RU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0" y="1461135"/>
            <a:ext cx="10693400" cy="4382770"/>
          </a:xfrm>
        </p:spPr>
        <p:txBody>
          <a:bodyPr/>
          <a:lstStyle/>
          <a:p>
            <a:pPr marL="76200" indent="0">
              <a:buNone/>
            </a:pPr>
            <a:endParaRPr lang="en-US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0" y="5847080"/>
            <a:ext cx="5214620" cy="723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266700"/>
            <a:r>
              <a:rPr lang="en-US" altLang="zh-CN" sz="1600">
                <a:solidFill>
                  <a:srgbClr val="000000"/>
                </a:solidFill>
                <a:latin typeface="Times New Roman" panose="02020603050405020304"/>
                <a:ea typeface="Calibri" panose="020F0502020204030204"/>
              </a:rPr>
              <a:t>Рисунок </a:t>
            </a:r>
            <a:r>
              <a:rPr lang="ru-RU" altLang="en-US" sz="1600">
                <a:solidFill>
                  <a:srgbClr val="000000"/>
                </a:solidFill>
                <a:latin typeface="Times New Roman" panose="02020603050405020304"/>
                <a:ea typeface="Calibri" panose="020F0502020204030204"/>
              </a:rPr>
              <a:t>22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/>
                <a:ea typeface="Calibri" panose="020F0502020204030204"/>
              </a:rPr>
              <a:t> – Клонирование репозитория и просмотр удаленных репозиториев</a:t>
            </a:r>
            <a:endParaRPr lang="en-US" altLang="zh-CN" sz="1600">
              <a:solidFill>
                <a:srgbClr val="000000"/>
              </a:solidFill>
              <a:latin typeface="Times New Roman" panose="02020603050405020304"/>
              <a:ea typeface="Calibri" panose="020F0502020204030204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7805"/>
            <a:ext cx="5214620" cy="4331335"/>
          </a:xfrm>
          <a:prstGeom prst="rect">
            <a:avLst/>
          </a:prstGeom>
        </p:spPr>
      </p:pic>
      <p:pic>
        <p:nvPicPr>
          <p:cNvPr id="14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1484630"/>
            <a:ext cx="5372100" cy="4334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Текстовое поле 8"/>
          <p:cNvSpPr txBox="1"/>
          <p:nvPr/>
        </p:nvSpPr>
        <p:spPr>
          <a:xfrm>
            <a:off x="5321300" y="5843270"/>
            <a:ext cx="5346700" cy="751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266700"/>
            <a:r>
              <a:rPr lang="en-US" altLang="zh-CN" sz="1600">
                <a:latin typeface="Times New Roman" panose="02020603050405020304"/>
                <a:ea typeface="Calibri" panose="020F0502020204030204"/>
                <a:sym typeface="+mn-ea"/>
              </a:rPr>
              <a:t>Рисунок </a:t>
            </a:r>
            <a:r>
              <a:rPr lang="ru-RU" altLang="en-US" sz="1600">
                <a:latin typeface="Times New Roman" panose="02020603050405020304"/>
                <a:ea typeface="Calibri" panose="020F0502020204030204"/>
                <a:sym typeface="+mn-ea"/>
              </a:rPr>
              <a:t>2</a:t>
            </a:r>
            <a:r>
              <a:rPr lang="en-US" altLang="ru-RU" sz="1600">
                <a:latin typeface="Times New Roman" panose="02020603050405020304"/>
                <a:ea typeface="Calibri" panose="020F0502020204030204"/>
                <a:sym typeface="+mn-ea"/>
              </a:rPr>
              <a:t>3 - </a:t>
            </a:r>
            <a:r>
              <a:rPr lang="ru-RU" altLang="ru-RU" sz="1600">
                <a:latin typeface="Times New Roman" panose="02020603050405020304"/>
                <a:ea typeface="Calibri" panose="020F0502020204030204"/>
                <a:sym typeface="+mn-ea"/>
              </a:rPr>
              <a:t>действия с удалённым репозиторием </a:t>
            </a:r>
            <a:endParaRPr lang="ru-RU" altLang="ru-RU" sz="1600">
              <a:latin typeface="Times New Roman" panose="02020603050405020304"/>
              <a:ea typeface="Calibri" panose="020F0502020204030204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2673" y="277843"/>
            <a:ext cx="9687193" cy="1134745"/>
          </a:xfrm>
        </p:spPr>
        <p:txBody>
          <a:bodyPr/>
          <a:lstStyle/>
          <a:p>
            <a:r>
              <a:rPr lang="ru-RU" altLang="ru-RU"/>
              <a:t>Переходим к работе с репозиторими</a:t>
            </a:r>
            <a:endParaRPr lang="ru-RU" altLang="ru-RU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0" y="2261870"/>
            <a:ext cx="10692765" cy="4314825"/>
          </a:xfrm>
        </p:spPr>
        <p:txBody>
          <a:bodyPr/>
          <a:lstStyle/>
          <a:p>
            <a:pPr marL="76200" indent="0">
              <a:buNone/>
            </a:pP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>
          <a:xfrm>
            <a:off x="0" y="1797685"/>
            <a:ext cx="10692765" cy="464185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zh-CN" b="0">
                <a:solidFill>
                  <a:srgbClr val="000000"/>
                </a:solidFill>
                <a:latin typeface="Times New Roman" panose="02020603050405020304"/>
                <a:ea typeface="Calibri" panose="020F0502020204030204"/>
                <a:sym typeface="+mn-ea"/>
              </a:rPr>
              <a:t>Рисунок </a:t>
            </a:r>
            <a:r>
              <a:rPr lang="ru-RU" altLang="en-US" b="0">
                <a:solidFill>
                  <a:srgbClr val="000000"/>
                </a:solidFill>
                <a:latin typeface="Times New Roman" panose="02020603050405020304"/>
                <a:ea typeface="Calibri" panose="020F0502020204030204"/>
                <a:sym typeface="+mn-ea"/>
              </a:rPr>
              <a:t>24</a:t>
            </a:r>
            <a:r>
              <a:rPr lang="en-US" altLang="zh-CN" b="0">
                <a:solidFill>
                  <a:srgbClr val="000000"/>
                </a:solidFill>
                <a:latin typeface="Times New Roman" panose="02020603050405020304"/>
                <a:ea typeface="Calibri" panose="020F0502020204030204"/>
                <a:sym typeface="+mn-ea"/>
              </a:rPr>
              <a:t> – Клонирование репозитория и просмотр удаленных репозиториев</a:t>
            </a:r>
            <a:r>
              <a:rPr lang="ru-RU" altLang="en-US" b="0"/>
              <a:t> </a:t>
            </a:r>
            <a:endParaRPr lang="ru-RU" altLang="en-US" b="0"/>
          </a:p>
        </p:txBody>
      </p:sp>
      <p:pic>
        <p:nvPicPr>
          <p:cNvPr id="33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61870"/>
            <a:ext cx="5224145" cy="287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45" y="5241290"/>
            <a:ext cx="6806565" cy="231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90" y="2261870"/>
            <a:ext cx="5273675" cy="2853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2613dc383_0_83"/>
          <p:cNvSpPr txBox="1"/>
          <p:nvPr/>
        </p:nvSpPr>
        <p:spPr>
          <a:xfrm>
            <a:off x="368273" y="1897385"/>
            <a:ext cx="9944960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455" algn="ctr">
              <a:buSzPts val="2000"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Рисунок 25 - Слияние веток,разрешение конфлитка в </a:t>
            </a:r>
            <a:r>
              <a:rPr lang="en-US" altLang="ru-RU" sz="1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Git Extensions</a:t>
            </a:r>
            <a:endParaRPr lang="en-US" altLang="ru-RU"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" name="Google Shape;257;g2c2613dc383_0_83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97430"/>
            <a:ext cx="10694035" cy="42602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970" y="118745"/>
            <a:ext cx="10297795" cy="1453515"/>
          </a:xfrm>
        </p:spPr>
        <p:txBody>
          <a:bodyPr wrap="square"/>
          <a:lstStyle/>
          <a:p>
            <a:r>
              <a:rPr lang="ru-RU" altLang="en-US"/>
              <a:t>Этап  проектирования</a:t>
            </a:r>
            <a:br>
              <a:rPr lang="ru-RU" altLang="en-US"/>
            </a:br>
            <a:r>
              <a:rPr lang="ru-RU" altLang="en-US" sz="3200"/>
              <a:t>(продолжаем применять команды в консоли из приложения 1.8.)</a:t>
            </a:r>
            <a:endParaRPr lang="ru-RU" altLang="en-US" sz="320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0" y="1842135"/>
            <a:ext cx="10692765" cy="4747895"/>
          </a:xfrm>
        </p:spPr>
        <p:txBody>
          <a:bodyPr/>
          <a:lstStyle/>
          <a:p>
            <a:pPr marL="76200" indent="0">
              <a:buNone/>
            </a:pPr>
            <a:endParaRPr lang="ru-RU" altLang="en-US"/>
          </a:p>
        </p:txBody>
      </p:sp>
      <p:pic>
        <p:nvPicPr>
          <p:cNvPr id="5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42135"/>
            <a:ext cx="6048375" cy="277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7575"/>
            <a:ext cx="6123305" cy="277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40" y="1842135"/>
            <a:ext cx="4340860" cy="474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-635" y="1815465"/>
            <a:ext cx="1069403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719455" algn="ctr">
              <a:buSzPts val="2000"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Тут будут скринщоты моей работы в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Git Extensions</a:t>
            </a:r>
            <a:endParaRPr lang="en-US" sz="16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7" name="Google Shape;207;g2c2613dc383_0_21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2221865"/>
            <a:ext cx="5007610" cy="216408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221865"/>
            <a:ext cx="5346700" cy="216408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4393565"/>
            <a:ext cx="5092700" cy="218186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4385945"/>
            <a:ext cx="5346700" cy="21831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</a:br>
            <a:r>
              <a:rPr lang="ru-RU" sz="3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b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 panose="020B0604020202020204"/>
              <a:buNone/>
            </a:pPr>
            <a:endParaRPr sz="130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25" name="Google Shape;225;g2bf727242c8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0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ru-RU" sz="1800" b="1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8605" algn="just" rtl="0">
              <a:spcBef>
                <a:spcPts val="855"/>
              </a:spcBef>
              <a:spcAft>
                <a:spcPts val="0"/>
              </a:spcAft>
              <a:buSzPts val="20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8605" algn="just" rtl="0">
              <a:spcBef>
                <a:spcPts val="855"/>
              </a:spcBef>
              <a:spcAft>
                <a:spcPts val="0"/>
              </a:spcAft>
              <a:buSzPts val="20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8605" algn="just" rtl="0">
              <a:spcBef>
                <a:spcPts val="855"/>
              </a:spcBef>
              <a:spcAft>
                <a:spcPts val="0"/>
              </a:spcAft>
              <a:buSzPts val="20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Например: Результаты тестов приведены в табл. 4.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141605" algn="l" rtl="0"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</a:br>
            <a:r>
              <a:rPr lang="ru-RU" sz="3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b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3" name="Google Shape;233;g2bf727242c8_0_7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0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ru-RU" sz="1800" b="1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3525" algn="just" rtl="0">
              <a:spcBef>
                <a:spcPts val="855"/>
              </a:spcBef>
              <a:spcAft>
                <a:spcPts val="0"/>
              </a:spcAft>
              <a:buSzPts val="21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3525" algn="just" rtl="0">
              <a:spcBef>
                <a:spcPts val="855"/>
              </a:spcBef>
              <a:spcAft>
                <a:spcPts val="0"/>
              </a:spcAft>
              <a:buSzPts val="21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263525" algn="just" rtl="0">
              <a:spcBef>
                <a:spcPts val="855"/>
              </a:spcBef>
              <a:spcAft>
                <a:spcPts val="0"/>
              </a:spcAft>
              <a:buSzPts val="2100"/>
              <a:buFont typeface="Times New Roman" panose="02020603050405020304"/>
              <a:buChar char="•"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71145" lvl="0" indent="-130175" algn="l" rtl="0"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1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</a:br>
            <a:r>
              <a:rPr lang="ru-RU" sz="36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b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  <a:p>
            <a:pPr marL="8699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g2bf727242c8_0_14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0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Подведите итоги прохождения учебной практики:</a:t>
            </a:r>
            <a:endParaRPr sz="2100" b="1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В ходе прохождения учебной практики мной были получены освоены следующие навыки:</a:t>
            </a:r>
            <a:endParaRPr lang="ru-RU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1.Познакомился с возможностями </a:t>
            </a:r>
            <a:r>
              <a:rPr 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Bash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lang="ru-RU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2.Укрепил для себя навыки работы в консоли.</a:t>
            </a:r>
            <a:endParaRPr lang="ru-RU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3.Попробовал «по-химичить» в </a:t>
            </a:r>
            <a:r>
              <a:rPr 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Extensions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lang="en-US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.Научился создавать ветки,конфликты,их слияние и разрешение конфликтов в 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 Extensions</a:t>
            </a:r>
            <a:r>
              <a:rPr lang="ru-RU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lang="ru-RU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5.Изучил и получил базовые навыки работы при разработке продукта с использованием контроля версий </a:t>
            </a:r>
            <a:r>
              <a:rPr 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</a:t>
            </a:r>
            <a:r>
              <a:rPr lang="ru-RU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lang="ru-RU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100" b="1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Цехановский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В. Д. Чертовской. — 3-е изд.,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перераб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и доп. — Москва : Издательство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1"/>
              </a:rPr>
              <a:t>https://urait.ru/bcode/514585</a:t>
            </a:r>
            <a:endParaRPr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AutoNum type="arabicPeriod"/>
            </a:pP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Стружкин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Стружкин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В. В. Годин. — Москва : Издательство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Юрайт</a:t>
            </a: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2"/>
              </a:rPr>
              <a:t>https://urait.ru/bcode/518499</a:t>
            </a:r>
            <a:endParaRPr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Книжка по гиту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3" action="ppaction://hlinkfile"/>
              </a:rPr>
              <a:t>https://git-scm.com/book/ru/v2 </a:t>
            </a:r>
            <a:endParaRPr lang="ru-RU" altLang="ru-RU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None/>
            </a:pPr>
            <a:r>
              <a:rPr lang="ru-RU" altLang="ru-RU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4. Работа с </a:t>
            </a:r>
            <a:r>
              <a:rPr lang="en-US" altLang="ru-RU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Git Extensions 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US" altLang="ru-RU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 panose="02020603050405020304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3" action="ppaction://hlinkfile"/>
              </a:rPr>
              <a:t> 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3" action="ppaction://hlinkfile"/>
              </a:rPr>
              <a:t>https://docs.bpm.micord.ru/ru/common/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3" action="ppaction://hlinkfile"/>
              </a:rPr>
              <a:t>Работа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3" action="ppaction://hlinkfile"/>
              </a:rPr>
              <a:t>_</a:t>
            </a:r>
            <a:r>
              <a:rPr lang="en-US" alt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3" action="ppaction://hlinkfile"/>
              </a:rPr>
              <a:t>с</a:t>
            </a:r>
            <a:r>
              <a:rPr lang="en-US" alt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3" action="ppaction://hlinkfile"/>
              </a:rPr>
              <a:t>_Git_Extensions.html</a:t>
            </a:r>
            <a:endParaRPr lang="en-US" altLang="ru-RU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63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7434932" y="210982"/>
            <a:ext cx="3153698" cy="47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268" y="1952884"/>
            <a:ext cx="98250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1.1. Гит.docx 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1.2.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1.3.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1.4.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1.5.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1.6.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1.7.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1.8.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1.9. Гит.docx</a:t>
            </a: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6995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Приложения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297" name="Google Shape;297;g2c00a3e1a9a_0_23"/>
          <p:cNvSpPr/>
          <p:nvPr/>
        </p:nvSpPr>
        <p:spPr>
          <a:xfrm>
            <a:off x="7434932" y="210982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/>
        </p:nvGraphicFramePr>
        <p:xfrm>
          <a:off x="1667990" y="199906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showAsIcon="1" r:id="rId1" imgW="914400" imgH="771525" progId="Word.Document.12">
                  <p:link updateAutomatic="1"/>
                </p:oleObj>
              </mc:Choice>
              <mc:Fallback>
                <p:oleObj name="Document" showAsIcon="1" r:id="rId1" imgW="914400" imgH="771525" progId="Word.Document.12">
                  <p:link updateAutomatic="1"/>
                  <p:pic>
                    <p:nvPicPr>
                      <p:cNvPr id="0" name="Изображение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67990" y="199906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/>
        </p:nvGraphicFramePr>
        <p:xfrm>
          <a:off x="1667990" y="238482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showAsIcon="1" r:id="rId3" imgW="914400" imgH="771525" progId="Word.Document.12">
                  <p:link updateAutomatic="1"/>
                </p:oleObj>
              </mc:Choice>
              <mc:Fallback>
                <p:oleObj name="Document" showAsIcon="1" r:id="rId3" imgW="914400" imgH="771525" progId="Word.Document.12">
                  <p:link updateAutomatic="1"/>
                  <p:pic>
                    <p:nvPicPr>
                      <p:cNvPr id="0" name="Изображение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7990" y="238482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1667990" y="277059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showAsIcon="1" r:id="rId5" imgW="914400" imgH="771525" progId="Word.Document.12">
                  <p:link updateAutomatic="1"/>
                </p:oleObj>
              </mc:Choice>
              <mc:Fallback>
                <p:oleObj name="Document" showAsIcon="1" r:id="rId5" imgW="914400" imgH="771525" progId="Word.Document.12">
                  <p:link updateAutomatic="1"/>
                  <p:pic>
                    <p:nvPicPr>
                      <p:cNvPr id="0" name="Изображение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67990" y="277059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1667990" y="315635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ocument" showAsIcon="1" r:id="rId7" imgW="914400" imgH="771525" progId="Word.Document.12">
                  <p:link updateAutomatic="1"/>
                </p:oleObj>
              </mc:Choice>
              <mc:Fallback>
                <p:oleObj name="Document" showAsIcon="1" r:id="rId7" imgW="914400" imgH="771525" progId="Word.Document.12">
                  <p:link updateAutomatic="1"/>
                  <p:pic>
                    <p:nvPicPr>
                      <p:cNvPr id="0" name="Изображение 10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67990" y="315635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1667990" y="350796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showAsIcon="1" r:id="rId9" imgW="914400" imgH="771525" progId="Word.Document.12">
                  <p:link updateAutomatic="1"/>
                </p:oleObj>
              </mc:Choice>
              <mc:Fallback>
                <p:oleObj name="Document" showAsIcon="1" r:id="rId9" imgW="914400" imgH="771525" progId="Word.Document.12">
                  <p:link updateAutomatic="1"/>
                  <p:pic>
                    <p:nvPicPr>
                      <p:cNvPr id="0" name="Изображение 10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67990" y="350796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667990" y="384712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showAsIcon="1" r:id="rId11" imgW="914400" imgH="771525" progId="Word.Document.12">
                  <p:link updateAutomatic="1"/>
                </p:oleObj>
              </mc:Choice>
              <mc:Fallback>
                <p:oleObj name="Document" showAsIcon="1" r:id="rId11" imgW="914400" imgH="771525" progId="Word.Document.12">
                  <p:link updateAutomatic="1"/>
                  <p:pic>
                    <p:nvPicPr>
                      <p:cNvPr id="0" name="Изображение 10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67990" y="384712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1667990" y="416020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showAsIcon="1" r:id="rId13" imgW="914400" imgH="771525" progId="Word.Document.12">
                  <p:link updateAutomatic="1"/>
                </p:oleObj>
              </mc:Choice>
              <mc:Fallback>
                <p:oleObj name="Document" showAsIcon="1" r:id="rId13" imgW="914400" imgH="771525" progId="Word.Document.12">
                  <p:link updateAutomatic="1"/>
                  <p:pic>
                    <p:nvPicPr>
                      <p:cNvPr id="0" name="Изображение 103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67990" y="416020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1667990" y="454596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showAsIcon="1" r:id="rId15" imgW="914400" imgH="771525" progId="Word.Document.12">
                  <p:link updateAutomatic="1"/>
                </p:oleObj>
              </mc:Choice>
              <mc:Fallback>
                <p:oleObj name="Document" showAsIcon="1" r:id="rId15" imgW="914400" imgH="771525" progId="Word.Document.12">
                  <p:link updateAutomatic="1"/>
                  <p:pic>
                    <p:nvPicPr>
                      <p:cNvPr id="0" name="Изображение 103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67990" y="454596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/>
        </p:nvGraphicFramePr>
        <p:xfrm>
          <a:off x="1667990" y="490535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Document" showAsIcon="1" r:id="rId17" imgW="914400" imgH="771525" progId="Word.Document.12">
                  <p:link updateAutomatic="1"/>
                </p:oleObj>
              </mc:Choice>
              <mc:Fallback>
                <p:oleObj name="Document" showAsIcon="1" r:id="rId17" imgW="914400" imgH="771525" progId="Word.Document.12">
                  <p:link updateAutomatic="1"/>
                  <p:pic>
                    <p:nvPicPr>
                      <p:cNvPr id="0" name="Изображение 103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67990" y="490535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180" y="1848485"/>
            <a:ext cx="10269220" cy="460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45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Ознакомиться с инструментальными средствами для выполнения учебной практики и осуществить предустановку программного обеспечения.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70" name="Google Shape;170;g202f423d887_0_0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50490"/>
            <a:ext cx="4901565" cy="393001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565" y="2650490"/>
            <a:ext cx="5791835" cy="3930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Исследовательский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424024" y="1908423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45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</a:t>
            </a:r>
            <a:r>
              <a:rPr 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Спроектировать организационную структуру и описать выбранную предметную область.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0815" y="2416175"/>
            <a:ext cx="5540375" cy="41008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Исследовательский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 panose="02020603050405020304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-635" y="1807210"/>
            <a:ext cx="10694035" cy="481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0000"/>
          </a:bodyPr>
          <a:lstStyle/>
          <a:p>
            <a:pPr marL="0" lvl="0" indent="71945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Предметная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область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"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Магазин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управление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складом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продажами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клиентами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заказами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"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охватывает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комплексную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систему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бизнес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-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процессов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направленных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на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эффективное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функционирование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розничного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или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оптового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торгового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предприятия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Основная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цель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данной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системы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—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оптимизация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автоматизация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контроль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всех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операций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связанных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движением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товаров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взаимодействием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покупателями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финансовыми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потоками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lang="en-US" altLang="ru-RU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71945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Она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включает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US" altLang="ru-RU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71945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⦁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Управление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складом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учет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товаров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запасов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поступлений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списаний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lang="en-US" altLang="ru-RU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71945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⦁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Управление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продажами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оформление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покупок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применение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скидок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обработка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оплат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lang="en-US" altLang="ru-RU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71945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⦁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Управление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клиентами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сбор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данных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покупателях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истории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покупок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программы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лояльности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lang="en-US" altLang="ru-RU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71945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⦁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Управление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заказами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полный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цикл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обработки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клиентских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заказов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от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создания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до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доставки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lang="en-US" altLang="ru-RU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719455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Все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эти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компоненты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взаимосвязаны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обеспечивая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централизованный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контроль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автоматизацию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операций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и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улучшение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обслуживания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клиентов</a:t>
            </a:r>
            <a:r>
              <a:rPr lang="en-US" altLang="ru-RU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lang="en-US" altLang="ru-RU"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5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 panose="020B0604020202020204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79" name="Google Shape;179;g202f423d887_0_12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 panose="020B0A04020102020204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 panose="02020603050405020304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-1270" y="1826260"/>
            <a:ext cx="10694035" cy="75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719455" algn="ctr">
              <a:buSzPts val="2000"/>
            </a:pPr>
            <a:r>
              <a:rPr lang="ru-RU" sz="1800" b="1" dirty="0">
                <a:latin typeface="+mj-lt"/>
                <a:ea typeface="Times New Roman" panose="02020603050405020304"/>
                <a:cs typeface="+mj-lt"/>
                <a:sym typeface="Times New Roman" panose="02020603050405020304"/>
              </a:rPr>
              <a:t>Настройка пользователя</a:t>
            </a:r>
            <a:endParaRPr lang="ru-RU" sz="1800" b="1" i="0" u="none" strike="noStrike" cap="none" dirty="0">
              <a:solidFill>
                <a:srgbClr val="000000"/>
              </a:solidFill>
              <a:latin typeface="+mj-lt"/>
              <a:ea typeface="Times New Roman" panose="02020603050405020304"/>
              <a:cs typeface="+mj-lt"/>
              <a:sym typeface="Times New Roman" panose="02020603050405020304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7362924" y="220918"/>
            <a:ext cx="3153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endParaRPr lang="ru-RU" sz="2500" b="0" i="0" u="none" strike="noStrike" cap="none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8556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 panose="02020603050405020304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 panose="02020603050405020304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07945"/>
            <a:ext cx="5544820" cy="142303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4730"/>
            <a:ext cx="5655945" cy="170243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-42545" y="4030980"/>
            <a:ext cx="5587365" cy="358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266700">
              <a:lnSpc>
                <a:spcPct val="150000"/>
              </a:lnSpc>
            </a:pPr>
            <a:r>
              <a:rPr lang="en-US" altLang="zh-CN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Рисунок 1 - Установка имени и электронной почты</a:t>
            </a:r>
            <a:endParaRPr lang="en-US" altLang="zh-CN" sz="1600">
              <a:solidFill>
                <a:srgbClr val="0C0C0C"/>
              </a:solidFill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0" y="6527165"/>
            <a:ext cx="56559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266700">
              <a:lnSpc>
                <a:spcPct val="150000"/>
              </a:lnSpc>
            </a:pPr>
            <a:r>
              <a:rPr lang="en-US" altLang="zh-CN" sz="1600">
                <a:latin typeface="Times New Roman" panose="02020603050405020304"/>
                <a:ea typeface="Calibri" panose="020F0502020204030204"/>
              </a:rPr>
              <a:t>Затем нужно указать параметры установки окончаний строк (рисунок 2).</a:t>
            </a:r>
            <a:endParaRPr lang="en-US" altLang="zh-CN" sz="1600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870575" y="6233795"/>
            <a:ext cx="4822825" cy="2940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266700">
              <a:lnSpc>
                <a:spcPct val="150000"/>
              </a:lnSpc>
            </a:pPr>
            <a:r>
              <a:rPr lang="en-US" altLang="zh-CN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Рисунок 3 - Установка отображения unicode</a:t>
            </a:r>
            <a:endParaRPr lang="en-US" altLang="zh-CN" sz="1600">
              <a:solidFill>
                <a:srgbClr val="0C0C0C"/>
              </a:solidFill>
              <a:latin typeface="Times New Roman" panose="02020603050405020304"/>
              <a:ea typeface="Calibri" panose="020F0502020204030204"/>
            </a:endParaRPr>
          </a:p>
        </p:txBody>
      </p:sp>
      <p:pic>
        <p:nvPicPr>
          <p:cNvPr id="28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55" y="4857115"/>
            <a:ext cx="4460875" cy="13766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Текстовое поле 6"/>
          <p:cNvSpPr txBox="1"/>
          <p:nvPr/>
        </p:nvSpPr>
        <p:spPr>
          <a:xfrm>
            <a:off x="5613400" y="4229100"/>
            <a:ext cx="5080000" cy="46164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266700">
              <a:lnSpc>
                <a:spcPct val="150000"/>
              </a:lnSpc>
            </a:pPr>
            <a:r>
              <a:rPr lang="en-US" altLang="zh-CN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Рисунок 4 - Создание каталога и файла</a:t>
            </a:r>
            <a:endParaRPr lang="en-US" altLang="zh-CN" sz="1600">
              <a:solidFill>
                <a:srgbClr val="0C0C0C"/>
              </a:solidFill>
              <a:latin typeface="Times New Roman" panose="02020603050405020304"/>
              <a:ea typeface="Calibri" panose="020F0502020204030204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255" y="2607945"/>
            <a:ext cx="1569085" cy="159575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0" y="2607945"/>
            <a:ext cx="2977515" cy="62992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0" y="3236595"/>
            <a:ext cx="2978150" cy="967105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4500880" y="4624705"/>
            <a:ext cx="3564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2673" y="277843"/>
            <a:ext cx="9687193" cy="1134745"/>
          </a:xfrm>
        </p:spPr>
        <p:txBody>
          <a:bodyPr/>
          <a:lstStyle/>
          <a:p>
            <a:pPr algn="l"/>
            <a:r>
              <a:rPr lang="ru-RU" altLang="en-US"/>
              <a:t>Переходим к созданию репозитория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0" y="2234565"/>
            <a:ext cx="10692765" cy="4331335"/>
          </a:xfrm>
        </p:spPr>
        <p:txBody>
          <a:bodyPr/>
          <a:lstStyle/>
          <a:p>
            <a:pPr marL="76200" indent="0">
              <a:buNone/>
            </a:pP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>
          <a:xfrm>
            <a:off x="0" y="1807845"/>
            <a:ext cx="10692765" cy="42672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altLang="en-US">
                <a:solidFill>
                  <a:schemeClr val="tx1"/>
                </a:solidFill>
              </a:rPr>
              <a:t>Создание</a:t>
            </a:r>
            <a:r>
              <a:rPr lang="en-US" altLang="ru-RU">
                <a:solidFill>
                  <a:schemeClr val="tx1"/>
                </a:solidFill>
              </a:rPr>
              <a:t> </a:t>
            </a:r>
            <a:r>
              <a:rPr lang="ru-RU" altLang="en-US">
                <a:solidFill>
                  <a:schemeClr val="tx1"/>
                </a:solidFill>
              </a:rPr>
              <a:t>репозитория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0" y="5837555"/>
            <a:ext cx="5153660" cy="728345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 defTabSz="266700">
              <a:lnSpc>
                <a:spcPct val="150000"/>
              </a:lnSpc>
            </a:pPr>
            <a:r>
              <a:rPr lang="en-US" altLang="zh-CN" sz="1600">
                <a:latin typeface="Times New Roman" panose="02020603050405020304"/>
                <a:ea typeface="Calibri" panose="020F0502020204030204"/>
              </a:rPr>
              <a:t> </a:t>
            </a:r>
            <a:endParaRPr lang="en-US" altLang="zh-CN" sz="1600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0" y="3420745"/>
            <a:ext cx="39427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66700">
              <a:lnSpc>
                <a:spcPct val="150000"/>
              </a:lnSpc>
            </a:pPr>
            <a:r>
              <a:rPr lang="en-US" altLang="zh-CN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Рисунок 5 - Содержание файла</a:t>
            </a:r>
            <a:endParaRPr lang="en-US" altLang="zh-CN" sz="1600">
              <a:solidFill>
                <a:srgbClr val="0C0C0C"/>
              </a:solidFill>
              <a:latin typeface="Times New Roman" panose="02020603050405020304"/>
              <a:ea typeface="Calibri" panose="020F0502020204030204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34565"/>
            <a:ext cx="4545965" cy="119062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0" y="4530725"/>
            <a:ext cx="4841875" cy="41656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266700">
              <a:lnSpc>
                <a:spcPct val="150000"/>
              </a:lnSpc>
            </a:pPr>
            <a:r>
              <a:rPr lang="en-US" altLang="zh-CN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Рисунок 6 - Создание репозитория</a:t>
            </a:r>
            <a:endParaRPr lang="en-US" altLang="zh-CN" sz="1600">
              <a:solidFill>
                <a:srgbClr val="0C0C0C"/>
              </a:solidFill>
              <a:latin typeface="Times New Roman" panose="02020603050405020304"/>
              <a:ea typeface="Calibri" panose="020F0502020204030204"/>
            </a:endParaRPr>
          </a:p>
        </p:txBody>
      </p:sp>
      <p:pic>
        <p:nvPicPr>
          <p:cNvPr id="33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1450"/>
            <a:ext cx="4545965" cy="4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15" y="2234565"/>
            <a:ext cx="5403850" cy="167513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Текстовое поле 13"/>
          <p:cNvSpPr txBox="1"/>
          <p:nvPr/>
        </p:nvSpPr>
        <p:spPr>
          <a:xfrm>
            <a:off x="5290185" y="3909695"/>
            <a:ext cx="5403215" cy="3797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266700">
              <a:lnSpc>
                <a:spcPct val="150000"/>
              </a:lnSpc>
            </a:pPr>
            <a:r>
              <a:rPr lang="en-US" altLang="zh-CN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Рисунок 7 - Добавление в репозиторий</a:t>
            </a:r>
            <a:endParaRPr lang="en-US" altLang="zh-CN" sz="1600">
              <a:solidFill>
                <a:srgbClr val="0C0C0C"/>
              </a:solidFill>
              <a:latin typeface="Times New Roman" panose="02020603050405020304"/>
              <a:ea typeface="Calibri" panose="020F0502020204030204"/>
            </a:endParaRPr>
          </a:p>
        </p:txBody>
      </p:sp>
      <p:pic>
        <p:nvPicPr>
          <p:cNvPr id="38" name="Изображение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915" y="4479925"/>
            <a:ext cx="5403850" cy="7505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Текстовое поле 14"/>
          <p:cNvSpPr txBox="1"/>
          <p:nvPr/>
        </p:nvSpPr>
        <p:spPr>
          <a:xfrm>
            <a:off x="5290185" y="5231130"/>
            <a:ext cx="5402580" cy="3962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266700">
              <a:lnSpc>
                <a:spcPct val="150000"/>
              </a:lnSpc>
            </a:pPr>
            <a:r>
              <a:rPr lang="en-US" altLang="zh-CN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</a:rPr>
              <a:t>Рисунок 8 - Проверка состояния репозитория</a:t>
            </a:r>
            <a:endParaRPr lang="en-US" altLang="zh-CN" sz="1600">
              <a:solidFill>
                <a:srgbClr val="0C0C0C"/>
              </a:solidFill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5768340" y="6094730"/>
            <a:ext cx="4711700" cy="13398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266700">
              <a:lnSpc>
                <a:spcPct val="150000"/>
              </a:lnSpc>
            </a:pPr>
            <a:endParaRPr lang="en-US" altLang="zh-CN" sz="1600">
              <a:solidFill>
                <a:srgbClr val="0C0C0C"/>
              </a:solidFill>
              <a:latin typeface="Times New Roman" panose="02020603050405020304"/>
              <a:ea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2765" y="111760"/>
            <a:ext cx="9686925" cy="1584960"/>
          </a:xfrm>
        </p:spPr>
        <p:txBody>
          <a:bodyPr>
            <a:noAutofit/>
          </a:bodyPr>
          <a:lstStyle/>
          <a:p>
            <a:pPr algn="l"/>
            <a:r>
              <a:rPr lang="ru-RU" altLang="en-US"/>
              <a:t>Переходим к внесению и индексации изменений</a:t>
            </a:r>
            <a:endParaRPr lang="ru-RU" altLang="en-US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0" y="2234565"/>
            <a:ext cx="10692765" cy="4331335"/>
          </a:xfrm>
        </p:spPr>
        <p:txBody>
          <a:bodyPr/>
          <a:lstStyle/>
          <a:p>
            <a:pPr marL="76200" indent="0">
              <a:buNone/>
            </a:pP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2"/>
          </p:nvPr>
        </p:nvSpPr>
        <p:spPr>
          <a:xfrm>
            <a:off x="0" y="1807845"/>
            <a:ext cx="10692765" cy="42672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altLang="en-US">
                <a:solidFill>
                  <a:schemeClr val="tx1"/>
                </a:solidFill>
              </a:rPr>
              <a:t>Внесение и индексация изменений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0" y="5837555"/>
            <a:ext cx="5153660" cy="728345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 defTabSz="266700">
              <a:lnSpc>
                <a:spcPct val="150000"/>
              </a:lnSpc>
            </a:pPr>
            <a:r>
              <a:rPr lang="en-US" altLang="zh-CN" sz="1600">
                <a:latin typeface="Times New Roman" panose="02020603050405020304"/>
                <a:ea typeface="Calibri" panose="020F0502020204030204"/>
              </a:rPr>
              <a:t> </a:t>
            </a:r>
            <a:endParaRPr lang="en-US" altLang="zh-CN" sz="1600">
              <a:latin typeface="Times New Roman" panose="02020603050405020304"/>
              <a:ea typeface="Calibri" panose="020F0502020204030204"/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5768340" y="6094730"/>
            <a:ext cx="4711700" cy="13398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266700">
              <a:lnSpc>
                <a:spcPct val="150000"/>
              </a:lnSpc>
            </a:pPr>
            <a:endParaRPr lang="en-US" altLang="zh-CN" sz="1600">
              <a:solidFill>
                <a:srgbClr val="0C0C0C"/>
              </a:solidFill>
              <a:latin typeface="Times New Roman" panose="02020603050405020304"/>
              <a:ea typeface="Calibri" panose="020F0502020204030204"/>
            </a:endParaRPr>
          </a:p>
        </p:txBody>
      </p:sp>
      <p:pic>
        <p:nvPicPr>
          <p:cNvPr id="5" name="Изображение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34565"/>
            <a:ext cx="5099050" cy="17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Текстовое поле 5"/>
          <p:cNvSpPr txBox="1"/>
          <p:nvPr/>
        </p:nvSpPr>
        <p:spPr>
          <a:xfrm>
            <a:off x="0" y="3973830"/>
            <a:ext cx="50647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266700">
              <a:lnSpc>
                <a:spcPct val="150000"/>
              </a:lnSpc>
            </a:pPr>
            <a:r>
              <a:rPr lang="en-US" altLang="zh-CN" sz="1600">
                <a:solidFill>
                  <a:srgbClr val="0C0C0C"/>
                </a:solidFill>
                <a:latin typeface="Times New Roman" panose="02020603050405020304"/>
                <a:ea typeface="Calibri" panose="020F0502020204030204"/>
                <a:sym typeface="+mn-ea"/>
              </a:rPr>
              <a:t>Рисунок 9 - Внесение изменений в файл</a:t>
            </a:r>
            <a:endParaRPr lang="en-US" altLang="zh-CN" sz="1600">
              <a:solidFill>
                <a:srgbClr val="0C0C0C"/>
              </a:solidFill>
              <a:latin typeface="Times New Roman" panose="02020603050405020304"/>
              <a:ea typeface="Calibri" panose="020F0502020204030204"/>
              <a:sym typeface="+mn-ea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5098415" y="3973830"/>
            <a:ext cx="5594350" cy="6883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266700">
              <a:lnSpc>
                <a:spcPct val="150000"/>
              </a:lnSpc>
            </a:pPr>
            <a:r>
              <a:rPr lang="en-US" altLang="zh-CN" sz="1600">
                <a:latin typeface="Times New Roman" panose="02020603050405020304"/>
                <a:ea typeface="Calibri" panose="020F0502020204030204"/>
              </a:rPr>
              <a:t>Если после предыдущего пункта осуществить проверку репозитория, то будет показано  сообщение (рисунок 10).</a:t>
            </a:r>
            <a:endParaRPr lang="en-US" altLang="zh-CN" sz="1600">
              <a:latin typeface="Times New Roman" panose="02020603050405020304"/>
              <a:ea typeface="Calibri" panose="020F0502020204030204"/>
            </a:endParaRPr>
          </a:p>
        </p:txBody>
      </p:sp>
      <p:pic>
        <p:nvPicPr>
          <p:cNvPr id="40" name="Изображение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276475"/>
            <a:ext cx="5346065" cy="169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Изображение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99305"/>
            <a:ext cx="5065395" cy="19672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Текстовое поле 9"/>
          <p:cNvSpPr txBox="1"/>
          <p:nvPr/>
        </p:nvSpPr>
        <p:spPr>
          <a:xfrm>
            <a:off x="0" y="6565900"/>
            <a:ext cx="414337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Рисунок 11 - Команды для индексации изменений</a:t>
            </a:r>
            <a:endParaRPr lang="en-US" altLang="zh-CN" sz="160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10566</Words>
  <Application>WPS Presentation</Application>
  <PresentationFormat>Произвольный</PresentationFormat>
  <Paragraphs>260</Paragraphs>
  <Slides>32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SimSun</vt:lpstr>
      <vt:lpstr>Wingdings</vt:lpstr>
      <vt:lpstr>Arial</vt:lpstr>
      <vt:lpstr>Calibri</vt:lpstr>
      <vt:lpstr>Arial Black</vt:lpstr>
      <vt:lpstr>Times New Roman</vt:lpstr>
      <vt:lpstr>Arial Black</vt:lpstr>
      <vt:lpstr>Times New Roman</vt:lpstr>
      <vt:lpstr>Microsoft YaHei</vt:lpstr>
      <vt:lpstr>Arial Unicode MS</vt:lpstr>
      <vt:lpstr>Тема Office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«07» июня 2025 г.   Специальность 09.02.07 Информационные системы и программирование </vt:lpstr>
      <vt:lpstr>Организационный этап</vt:lpstr>
      <vt:lpstr>Содержание</vt:lpstr>
      <vt:lpstr>Подготовительный этап</vt:lpstr>
      <vt:lpstr>Исследовательский этап</vt:lpstr>
      <vt:lpstr>Исследовательский этап</vt:lpstr>
      <vt:lpstr>Этап проектирования</vt:lpstr>
      <vt:lpstr>Переходим к созданию репозитория</vt:lpstr>
      <vt:lpstr>Переходим к внесению и индексации изменений</vt:lpstr>
      <vt:lpstr>Переходим к индексации,коммиту и т.д.</vt:lpstr>
      <vt:lpstr>Переходим к истории git и её выводу</vt:lpstr>
      <vt:lpstr>Этап проектирования</vt:lpstr>
      <vt:lpstr>Переходм в коммиты и действие над ними,каталог git.</vt:lpstr>
      <vt:lpstr>Переходм в коммиты и действие над ними,каталог git.</vt:lpstr>
      <vt:lpstr>Переходим в ветки и действия над ними (слияния,конфликты,разрешения)</vt:lpstr>
      <vt:lpstr>Переходим в сброс ,перебазирование,слияние веток и клонирование репозиториев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Работа с удалённым репозиторием</vt:lpstr>
      <vt:lpstr>Переходим к работе с репозиторими</vt:lpstr>
      <vt:lpstr>Этап проектирования</vt:lpstr>
      <vt:lpstr>Этап  проектирования (продолжаем применять команды в консоли из приложения 1.8.)</vt:lpstr>
      <vt:lpstr>Этап проектирования</vt:lpstr>
      <vt:lpstr>Отчетный этап   </vt:lpstr>
      <vt:lpstr>Отчетный этап   </vt:lpstr>
      <vt:lpstr>Отчетный этап  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</dc:title>
  <dc:creator>Катя</dc:creator>
  <cp:lastModifiedBy>Темур</cp:lastModifiedBy>
  <cp:revision>19</cp:revision>
  <dcterms:created xsi:type="dcterms:W3CDTF">2020-03-27T22:15:00Z</dcterms:created>
  <dcterms:modified xsi:type="dcterms:W3CDTF">2025-06-07T18:44:27Z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2305C3A14D0940DF80889EDDE76D17E3_13</vt:lpwstr>
  </property>
  <property fmtid="{D5CDD505-2E9C-101B-9397-08002B2CF9AE}" pid="3" name="KSOProductBuildVer">
    <vt:lpwstr>1049-12.2.0.21179</vt:lpwstr>
  </property>
</Properties>
</file>